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59" r:id="rId5"/>
    <p:sldId id="260" r:id="rId6"/>
    <p:sldId id="261" r:id="rId7"/>
    <p:sldId id="263" r:id="rId8"/>
    <p:sldId id="262" r:id="rId9"/>
    <p:sldId id="264" r:id="rId10"/>
    <p:sldId id="266"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29"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GB"/>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073469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289096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3EEC017-5F3F-4D30-87F6-7C4BF2123545}"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368761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GB"/>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1979091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EEC017-5F3F-4D30-87F6-7C4BF2123545}"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420274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4062556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20677182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826985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GB"/>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4201890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1999053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2010698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64B55C9-34A3-401B-89C5-7A3D8F342FD5}" type="datetimeFigureOut">
              <a:rPr lang="en-GB" smtClean="0"/>
              <a:t>28/03/2026</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2583969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64B55C9-34A3-401B-89C5-7A3D8F342FD5}" type="datetimeFigureOut">
              <a:rPr lang="en-GB" smtClean="0"/>
              <a:t>28/03/2026</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143114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4B55C9-34A3-401B-89C5-7A3D8F342FD5}" type="datetimeFigureOut">
              <a:rPr lang="en-GB" smtClean="0"/>
              <a:t>28/03/2026</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279301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GB"/>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985457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578058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64B55C9-34A3-401B-89C5-7A3D8F342FD5}" type="datetimeFigureOut">
              <a:rPr lang="en-GB" smtClean="0"/>
              <a:t>28/03/2026</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3EEC017-5F3F-4D30-87F6-7C4BF2123545}" type="slidenum">
              <a:rPr lang="en-GB" smtClean="0"/>
              <a:t>‹#›</a:t>
            </a:fld>
            <a:endParaRPr lang="en-GB"/>
          </a:p>
        </p:txBody>
      </p:sp>
    </p:spTree>
    <p:extLst>
      <p:ext uri="{BB962C8B-B14F-4D97-AF65-F5344CB8AC3E}">
        <p14:creationId xmlns:p14="http://schemas.microsoft.com/office/powerpoint/2010/main" val="183154670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image" Target="../media/image7.jp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9FE27-46F2-30AE-1F76-D5A76EB6ABB6}"/>
              </a:ext>
            </a:extLst>
          </p:cNvPr>
          <p:cNvSpPr>
            <a:spLocks noGrp="1"/>
          </p:cNvSpPr>
          <p:nvPr>
            <p:ph type="ctrTitle"/>
          </p:nvPr>
        </p:nvSpPr>
        <p:spPr/>
        <p:txBody>
          <a:bodyPr/>
          <a:lstStyle/>
          <a:p>
            <a:endParaRPr lang="en-GB" dirty="0"/>
          </a:p>
        </p:txBody>
      </p:sp>
      <p:sp>
        <p:nvSpPr>
          <p:cNvPr id="3" name="Subtitle 2">
            <a:extLst>
              <a:ext uri="{FF2B5EF4-FFF2-40B4-BE49-F238E27FC236}">
                <a16:creationId xmlns:a16="http://schemas.microsoft.com/office/drawing/2014/main" id="{30B164FE-4B54-25A4-2D28-E81D16C9C02B}"/>
              </a:ext>
            </a:extLst>
          </p:cNvPr>
          <p:cNvSpPr>
            <a:spLocks noGrp="1"/>
          </p:cNvSpPr>
          <p:nvPr>
            <p:ph type="subTitle" idx="1"/>
          </p:nvPr>
        </p:nvSpPr>
        <p:spPr/>
        <p:txBody>
          <a:bodyPr/>
          <a:lstStyle/>
          <a:p>
            <a:endParaRPr lang="en-GB"/>
          </a:p>
        </p:txBody>
      </p:sp>
      <p:pic>
        <p:nvPicPr>
          <p:cNvPr id="5" name="Picture 4">
            <a:extLst>
              <a:ext uri="{FF2B5EF4-FFF2-40B4-BE49-F238E27FC236}">
                <a16:creationId xmlns:a16="http://schemas.microsoft.com/office/drawing/2014/main" id="{3CC03366-9ED4-A8C1-7302-9386BBCC10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5000"/>
            <a:ext cx="12326112" cy="8217408"/>
          </a:xfrm>
          <a:prstGeom prst="rect">
            <a:avLst/>
          </a:prstGeom>
        </p:spPr>
      </p:pic>
    </p:spTree>
    <p:extLst>
      <p:ext uri="{BB962C8B-B14F-4D97-AF65-F5344CB8AC3E}">
        <p14:creationId xmlns:p14="http://schemas.microsoft.com/office/powerpoint/2010/main" val="2059967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D10933C-3ABC-4F86-73BD-C20425E7C22A}"/>
              </a:ext>
            </a:extLst>
          </p:cNvPr>
          <p:cNvSpPr/>
          <p:nvPr/>
        </p:nvSpPr>
        <p:spPr>
          <a:xfrm>
            <a:off x="2743200" y="1371598"/>
            <a:ext cx="7103191" cy="923330"/>
          </a:xfrm>
          <a:prstGeom prst="rect">
            <a:avLst/>
          </a:prstGeom>
          <a:noFill/>
        </p:spPr>
        <p:txBody>
          <a:bodyPr wrap="square" lIns="91440" tIns="45720" rIns="91440" bIns="45720">
            <a:spAutoFit/>
          </a:bodyPr>
          <a:lstStyle/>
          <a:p>
            <a:pPr algn="ctr"/>
            <a:r>
              <a:rPr lang="en-GB" sz="5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ENDE. VIELEN DANK! </a:t>
            </a:r>
            <a:endParaRPr lang="en-GB"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4" name="TextBox 3">
            <a:extLst>
              <a:ext uri="{FF2B5EF4-FFF2-40B4-BE49-F238E27FC236}">
                <a16:creationId xmlns:a16="http://schemas.microsoft.com/office/drawing/2014/main" id="{5E65FA4F-12D6-D4FE-48A6-AFEB09CA9BC0}"/>
              </a:ext>
            </a:extLst>
          </p:cNvPr>
          <p:cNvSpPr txBox="1"/>
          <p:nvPr/>
        </p:nvSpPr>
        <p:spPr>
          <a:xfrm>
            <a:off x="2569464" y="3429000"/>
            <a:ext cx="8138160" cy="1477328"/>
          </a:xfrm>
          <a:prstGeom prst="rect">
            <a:avLst/>
          </a:prstGeom>
          <a:noFill/>
        </p:spPr>
        <p:txBody>
          <a:bodyPr wrap="square" rtlCol="0">
            <a:spAutoFit/>
          </a:bodyPr>
          <a:lstStyle/>
          <a:p>
            <a:r>
              <a:rPr lang="de-DE" b="1"/>
              <a:t>Rechtlicher Hinweis:© QUERCUS PARKET. Alle Rechte vorbehalten.Alle in dieser Präsentation enthaltenen Informationen sind vertraulich und ausschließlich für den Empfänger bestimmt.Jegliche Vervielfältigung, Verbreitung oder Offenlegung ohne vorherige schriftliche Zustimmung von QUERCUS PARKET ist untersagt.</a:t>
            </a:r>
            <a:endParaRPr lang="en-GB" b="1" dirty="0"/>
          </a:p>
        </p:txBody>
      </p:sp>
    </p:spTree>
    <p:extLst>
      <p:ext uri="{BB962C8B-B14F-4D97-AF65-F5344CB8AC3E}">
        <p14:creationId xmlns:p14="http://schemas.microsoft.com/office/powerpoint/2010/main" val="2970471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05BC2B8-F89A-77A0-3A75-C9B54CC9BB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3984"/>
            <a:ext cx="12192000" cy="8125968"/>
          </a:xfrm>
          <a:prstGeom prst="rect">
            <a:avLst/>
          </a:prstGeom>
        </p:spPr>
      </p:pic>
    </p:spTree>
    <p:extLst>
      <p:ext uri="{BB962C8B-B14F-4D97-AF65-F5344CB8AC3E}">
        <p14:creationId xmlns:p14="http://schemas.microsoft.com/office/powerpoint/2010/main" val="1285828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70279-B6E2-0323-085C-0B79EAF4B56E}"/>
              </a:ext>
            </a:extLst>
          </p:cNvPr>
          <p:cNvSpPr>
            <a:spLocks noGrp="1"/>
          </p:cNvSpPr>
          <p:nvPr>
            <p:ph type="title"/>
          </p:nvPr>
        </p:nvSpPr>
        <p:spPr/>
        <p:txBody>
          <a:bodyPr/>
          <a:lstStyle/>
          <a:p>
            <a:r>
              <a:rPr lang="en-GB" b="1" dirty="0" err="1"/>
              <a:t>Einführung</a:t>
            </a:r>
            <a:endParaRPr lang="en-GB" b="1" dirty="0"/>
          </a:p>
        </p:txBody>
      </p:sp>
      <p:sp>
        <p:nvSpPr>
          <p:cNvPr id="4" name="Rectangle 1">
            <a:extLst>
              <a:ext uri="{FF2B5EF4-FFF2-40B4-BE49-F238E27FC236}">
                <a16:creationId xmlns:a16="http://schemas.microsoft.com/office/drawing/2014/main" id="{3B18B4F4-D2FE-BC23-6CF7-36AB9814669C}"/>
              </a:ext>
            </a:extLst>
          </p:cNvPr>
          <p:cNvSpPr>
            <a:spLocks noGrp="1" noChangeArrowheads="1"/>
          </p:cNvSpPr>
          <p:nvPr>
            <p:ph idx="1"/>
          </p:nvPr>
        </p:nvSpPr>
        <p:spPr bwMode="auto">
          <a:xfrm>
            <a:off x="1252728" y="2195186"/>
            <a:ext cx="10341864"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defTabSz="914400" eaLnBrk="0" fontAlgn="base" hangingPunct="0">
              <a:spcBef>
                <a:spcPct val="0"/>
              </a:spcBef>
              <a:spcAft>
                <a:spcPct val="0"/>
              </a:spcAft>
              <a:buClrTx/>
              <a:buNone/>
            </a:pPr>
            <a:r>
              <a:rPr lang="de-DE" dirty="0"/>
              <a:t>Sägewerk in Familienbesitz in zweiter Generation (gegründet 1997), mit Fokus auf Präzision, Konsistenz und höchste Qualität.</a:t>
            </a:r>
            <a:br>
              <a:rPr lang="de-DE" dirty="0"/>
            </a:br>
            <a:r>
              <a:rPr lang="de-DE" dirty="0"/>
              <a:t>Spezialisiert auf die Produktion von hochwertigem Eschen- und Eichenholz sowie klassischem Massiv- und Mehrschichtparkett.</a:t>
            </a:r>
            <a:br>
              <a:rPr lang="de-DE" dirty="0"/>
            </a:br>
            <a:r>
              <a:rPr lang="de-DE" dirty="0"/>
              <a:t>Kernkompetenz: </a:t>
            </a:r>
            <a:r>
              <a:rPr lang="de-DE" i="1" dirty="0"/>
              <a:t>Quercus robur</a:t>
            </a:r>
            <a:r>
              <a:rPr lang="de-DE" dirty="0"/>
              <a:t> (Stieleiche), auch bekannt als slavonische Eiche, geschätzt für ihre Festigkeit, Struktur und zeitlose Ästhetik.</a:t>
            </a:r>
            <a:br>
              <a:rPr lang="de-DE" dirty="0"/>
            </a:br>
            <a:r>
              <a:rPr lang="de-DE" dirty="0"/>
              <a:t>Die Rohstoffbeschaffung ist vollständig rückverfolgbar und entspricht internationalen Vorschriften (EUDR, EUTR, UKTR, Lacey Act) in Südosteuropa.</a:t>
            </a:r>
            <a:br>
              <a:rPr lang="de-DE" dirty="0"/>
            </a:br>
            <a:r>
              <a:rPr lang="de-DE" dirty="0"/>
              <a:t>Hauptursprung: der Morović-Wald (Serbien) — Quelle von hochwertiger, nachhaltig bewirtschafteter Eiche mit langer forstwirtschaftlicher Tradition.</a:t>
            </a:r>
            <a:br>
              <a:rPr lang="de-DE" dirty="0"/>
            </a:br>
            <a:r>
              <a:rPr lang="de-DE" dirty="0"/>
              <a:t>Das Unternehmen verbindet traditionelles Handwerk mit modernen Produktionsmethoden, gestärkt durch eine internationale Produktionspartnerschaft in Kambodscha.</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19474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9237D-786C-A2DB-4D5D-06D58244DA7A}"/>
              </a:ext>
            </a:extLst>
          </p:cNvPr>
          <p:cNvSpPr>
            <a:spLocks noGrp="1"/>
          </p:cNvSpPr>
          <p:nvPr>
            <p:ph type="title"/>
          </p:nvPr>
        </p:nvSpPr>
        <p:spPr/>
        <p:txBody>
          <a:bodyPr/>
          <a:lstStyle/>
          <a:p>
            <a:r>
              <a:rPr lang="en-GB" b="1" dirty="0" err="1"/>
              <a:t>Historie</a:t>
            </a:r>
            <a:endParaRPr lang="en-GB" b="1" dirty="0"/>
          </a:p>
        </p:txBody>
      </p:sp>
      <p:sp>
        <p:nvSpPr>
          <p:cNvPr id="4" name="Rectangle 1">
            <a:extLst>
              <a:ext uri="{FF2B5EF4-FFF2-40B4-BE49-F238E27FC236}">
                <a16:creationId xmlns:a16="http://schemas.microsoft.com/office/drawing/2014/main" id="{BE10F319-4D5B-8961-3C7F-144BC3EB742D}"/>
              </a:ext>
            </a:extLst>
          </p:cNvPr>
          <p:cNvSpPr>
            <a:spLocks noGrp="1" noChangeArrowheads="1"/>
          </p:cNvSpPr>
          <p:nvPr>
            <p:ph idx="1"/>
          </p:nvPr>
        </p:nvSpPr>
        <p:spPr bwMode="auto">
          <a:xfrm>
            <a:off x="1426464" y="1355650"/>
            <a:ext cx="10078148" cy="5519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de-DE" sz="1600" b="1" dirty="0"/>
              <a:t>1997–2009 | STRELA-Phase</a:t>
            </a:r>
            <a:br>
              <a:rPr lang="de-DE" sz="1600" dirty="0"/>
            </a:br>
            <a:r>
              <a:rPr lang="de-DE" sz="1600" dirty="0"/>
              <a:t>Gründungsphase — entwickelte sich zum größten Sägewerk für Eiche und Esche in Serbien, mit Fokus auf Präzision und Export großer Mengen.</a:t>
            </a:r>
            <a:br>
              <a:rPr lang="de-DE" sz="1600" dirty="0"/>
            </a:br>
            <a:r>
              <a:rPr lang="de-DE" sz="1600" dirty="0"/>
              <a:t>Ein langfristiger Vertrag mit Vojvodinašume sicherte eine kontinuierliche Versorgung mit hochwertiger slavonischer Eiche (</a:t>
            </a:r>
            <a:r>
              <a:rPr lang="de-DE" sz="1600" i="1" dirty="0"/>
              <a:t>Quercus robur</a:t>
            </a:r>
            <a:r>
              <a:rPr lang="de-DE" sz="1600" dirty="0"/>
              <a:t>).</a:t>
            </a:r>
            <a:br>
              <a:rPr lang="de-DE" sz="1600" dirty="0"/>
            </a:br>
            <a:r>
              <a:rPr lang="de-DE" sz="1600" dirty="0"/>
              <a:t>Starke internationale Präsenz (EU, Naher Osten) sowie prestigeträchtige Projekte (z. B. der Königspalast in Aserbaidschan).</a:t>
            </a:r>
          </a:p>
          <a:p>
            <a:r>
              <a:rPr lang="de-DE" sz="1600" b="1" dirty="0"/>
              <a:t>2009–2020 | QUERCUS PARKET-Phase</a:t>
            </a:r>
            <a:br>
              <a:rPr lang="de-DE" sz="1600" dirty="0"/>
            </a:br>
            <a:r>
              <a:rPr lang="de-DE" sz="1600" dirty="0"/>
              <a:t>Strategischer Wandel von volumenorientierter Produktion hin zu Spezialisierung und langfristigen Partnerschaften.</a:t>
            </a:r>
            <a:br>
              <a:rPr lang="de-DE" sz="1600" dirty="0"/>
            </a:br>
            <a:r>
              <a:rPr lang="de-DE" sz="1600" dirty="0"/>
              <a:t>Etablierung als zuverlässiger Lieferant von halbfertigen Eichenkomponenten für führende Bodenbelagshersteller (z. B. Tarkett, Bauwerk, Weitzer).</a:t>
            </a:r>
          </a:p>
          <a:p>
            <a:r>
              <a:rPr lang="de-DE" sz="1600" b="1" dirty="0"/>
              <a:t>2020–Heute | CAMPICO-Phase</a:t>
            </a:r>
            <a:br>
              <a:rPr lang="de-DE" sz="1600" dirty="0"/>
            </a:br>
            <a:r>
              <a:rPr lang="de-DE" sz="1600" dirty="0"/>
              <a:t>Globale Expansion durch ein Joint Venture in Kambodscha, mit Fokus auf die Produktion von dreischichtigen Eichenböden für den US-Markt.</a:t>
            </a:r>
            <a:br>
              <a:rPr lang="de-DE" sz="1600" dirty="0"/>
            </a:br>
            <a:r>
              <a:rPr lang="de-DE" sz="1600" dirty="0"/>
              <a:t>Integration europäischer Rohstoffexpertise mit internationalen Produktions- und Vertriebsnetzwerken.</a:t>
            </a:r>
            <a:br>
              <a:rPr lang="de-DE" sz="1600" dirty="0"/>
            </a:br>
            <a:r>
              <a:rPr lang="de-DE" sz="1600" dirty="0"/>
              <a:t>Kontinuierliche Entwicklung vom großindustriellen Sägewerk zu einem spezialisierten, global vernetzten Eichenproduzenten — weiterhin familiengeführt und nun von der zweiten Generation geleitet.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43763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E3137-3A93-08F2-9F91-FF713DB3FE1D}"/>
              </a:ext>
            </a:extLst>
          </p:cNvPr>
          <p:cNvSpPr>
            <a:spLocks noGrp="1"/>
          </p:cNvSpPr>
          <p:nvPr>
            <p:ph type="title"/>
          </p:nvPr>
        </p:nvSpPr>
        <p:spPr>
          <a:xfrm>
            <a:off x="1609344" y="0"/>
            <a:ext cx="9895269" cy="1905000"/>
          </a:xfrm>
        </p:spPr>
        <p:txBody>
          <a:bodyPr>
            <a:normAutofit/>
          </a:bodyPr>
          <a:lstStyle/>
          <a:p>
            <a:r>
              <a:rPr lang="en-GB" b="1" dirty="0" err="1"/>
              <a:t>Schlüsselfertige</a:t>
            </a:r>
            <a:r>
              <a:rPr lang="en-GB" b="1" dirty="0"/>
              <a:t> </a:t>
            </a:r>
            <a:r>
              <a:rPr lang="en-GB" b="1" dirty="0" err="1"/>
              <a:t>Hartholzverarbeitungsanlage</a:t>
            </a:r>
            <a:endParaRPr lang="en-GB" b="1" dirty="0"/>
          </a:p>
        </p:txBody>
      </p:sp>
      <p:sp>
        <p:nvSpPr>
          <p:cNvPr id="4" name="Rectangle 1">
            <a:extLst>
              <a:ext uri="{FF2B5EF4-FFF2-40B4-BE49-F238E27FC236}">
                <a16:creationId xmlns:a16="http://schemas.microsoft.com/office/drawing/2014/main" id="{BBAF9B37-C20E-D548-7694-8475E6EEE79D}"/>
              </a:ext>
            </a:extLst>
          </p:cNvPr>
          <p:cNvSpPr>
            <a:spLocks noGrp="1" noChangeArrowheads="1"/>
          </p:cNvSpPr>
          <p:nvPr>
            <p:ph idx="1"/>
          </p:nvPr>
        </p:nvSpPr>
        <p:spPr bwMode="auto">
          <a:xfrm>
            <a:off x="1472184" y="1062661"/>
            <a:ext cx="10032428" cy="60324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de-DE" sz="1600" dirty="0"/>
              <a:t>Vollständig betriebsbereite industrielle Hartholzplattform in Serbien (seit 1997), mit sofortiger Umsatzgenerierung.</a:t>
            </a:r>
          </a:p>
          <a:p>
            <a:r>
              <a:rPr lang="de-DE" sz="1600" b="1" dirty="0"/>
              <a:t>Standortvorteil</a:t>
            </a:r>
            <a:br>
              <a:rPr lang="de-DE" sz="1600" dirty="0"/>
            </a:br>
            <a:r>
              <a:rPr lang="de-DE" sz="1600" dirty="0"/>
              <a:t>Direkter Zugang zu slavonischer Eiche (</a:t>
            </a:r>
            <a:r>
              <a:rPr lang="de-DE" sz="1600" i="1" dirty="0"/>
              <a:t>Quercus robur</a:t>
            </a:r>
            <a:r>
              <a:rPr lang="de-DE" sz="1600" dirty="0"/>
              <a:t>) aus Morović und dem Spačva-Becken sowie effiziente Anbindung an EU- und globale Märkte.</a:t>
            </a:r>
          </a:p>
          <a:p>
            <a:r>
              <a:rPr lang="de-DE" sz="1600" b="1" dirty="0"/>
              <a:t>Finanzielle Leistung</a:t>
            </a:r>
            <a:br>
              <a:rPr lang="de-DE" sz="1600" dirty="0"/>
            </a:br>
            <a:r>
              <a:rPr lang="de-DE" sz="1600" dirty="0"/>
              <a:t>Ca. 16,5 Mio. € Umsatz, ca. 2 Mio. € Gewinn, rund 100 Mitarbeiter und skalierbare Produktionskapazität.</a:t>
            </a:r>
          </a:p>
          <a:p>
            <a:r>
              <a:rPr lang="de-DE" sz="1600" b="1" dirty="0"/>
              <a:t>Infrastruktur</a:t>
            </a:r>
            <a:br>
              <a:rPr lang="de-DE" sz="1600" dirty="0"/>
            </a:br>
            <a:r>
              <a:rPr lang="de-DE" sz="1600" dirty="0"/>
              <a:t>Etablierte Produktionsanlagen (8.000 m² Gebäudefläche auf einem 36.000 m² großen Grundstück), ausgestattet mit leistungsstarken europäischen Maschinen.</a:t>
            </a:r>
          </a:p>
          <a:p>
            <a:r>
              <a:rPr lang="de-DE" sz="1600" b="1" dirty="0"/>
              <a:t>Versorgungssicherheit</a:t>
            </a:r>
            <a:br>
              <a:rPr lang="de-DE" sz="1600" dirty="0"/>
            </a:br>
            <a:r>
              <a:rPr lang="de-DE" sz="1600" dirty="0"/>
              <a:t>Langfristiger Vertrag mit Vojvodinašume sowie FSC-zertifizierte Rohstoffe, vollständig konform mit EUDR, EUTR und Lacey Act.</a:t>
            </a:r>
          </a:p>
          <a:p>
            <a:r>
              <a:rPr lang="de-DE" sz="1600" b="1" dirty="0"/>
              <a:t>Wachstumspotenzial</a:t>
            </a:r>
            <a:br>
              <a:rPr lang="de-DE" sz="1600" dirty="0"/>
            </a:br>
            <a:r>
              <a:rPr lang="de-DE" sz="1600" dirty="0"/>
              <a:t>Bereit für Erweiterungen in Furnier, Nutzschichten und engineered wood — ohne Bedarf an Greenfield-Investitionen.</a:t>
            </a:r>
          </a:p>
          <a:p>
            <a:r>
              <a:rPr lang="de-DE" sz="1600" b="1" dirty="0"/>
              <a:t>Strategische Positionierung</a:t>
            </a:r>
            <a:br>
              <a:rPr lang="de-DE" sz="1600" dirty="0"/>
            </a:br>
            <a:r>
              <a:rPr lang="de-DE" sz="1600" dirty="0"/>
              <a:t>Vertikal integrierte Plattform, die Beschaffung, Verarbeitung und Export kombiniert, gestützt auf nahezu 30 Jahre Erfahrung.</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67522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CB431-287A-D16A-20E7-DA9F16F88F51}"/>
              </a:ext>
            </a:extLst>
          </p:cNvPr>
          <p:cNvSpPr>
            <a:spLocks noGrp="1"/>
          </p:cNvSpPr>
          <p:nvPr>
            <p:ph type="title"/>
          </p:nvPr>
        </p:nvSpPr>
        <p:spPr>
          <a:xfrm>
            <a:off x="1984248" y="530352"/>
            <a:ext cx="9520365" cy="905256"/>
          </a:xfrm>
        </p:spPr>
        <p:txBody>
          <a:bodyPr>
            <a:normAutofit fontScale="90000"/>
          </a:bodyPr>
          <a:lstStyle/>
          <a:p>
            <a:r>
              <a:rPr lang="en-GB" b="1" dirty="0" err="1"/>
              <a:t>Beschaffung</a:t>
            </a:r>
            <a:r>
              <a:rPr lang="en-GB" b="1" dirty="0"/>
              <a:t>, Compliance &amp; </a:t>
            </a:r>
            <a:r>
              <a:rPr lang="en-GB" b="1" dirty="0" err="1"/>
              <a:t>Rückverfolgbarkeit</a:t>
            </a:r>
            <a:endParaRPr lang="en-GB" b="1" dirty="0"/>
          </a:p>
        </p:txBody>
      </p:sp>
      <p:sp>
        <p:nvSpPr>
          <p:cNvPr id="4" name="Rectangle 1">
            <a:extLst>
              <a:ext uri="{FF2B5EF4-FFF2-40B4-BE49-F238E27FC236}">
                <a16:creationId xmlns:a16="http://schemas.microsoft.com/office/drawing/2014/main" id="{C04487F6-9B58-BF66-1D17-AFE12C6975A8}"/>
              </a:ext>
            </a:extLst>
          </p:cNvPr>
          <p:cNvSpPr>
            <a:spLocks noGrp="1" noChangeArrowheads="1"/>
          </p:cNvSpPr>
          <p:nvPr>
            <p:ph idx="1"/>
          </p:nvPr>
        </p:nvSpPr>
        <p:spPr bwMode="auto">
          <a:xfrm>
            <a:off x="1389888" y="2038325"/>
            <a:ext cx="10114724"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defTabSz="914400" eaLnBrk="0" fontAlgn="base" hangingPunct="0">
              <a:spcBef>
                <a:spcPct val="0"/>
              </a:spcBef>
              <a:spcAft>
                <a:spcPct val="0"/>
              </a:spcAft>
              <a:buClrTx/>
              <a:buNone/>
            </a:pPr>
            <a:r>
              <a:rPr lang="de-DE" sz="1600" dirty="0"/>
              <a:t>Sämtliches Holz (Eiche </a:t>
            </a:r>
            <a:r>
              <a:rPr lang="de-DE" sz="1600" i="1" dirty="0"/>
              <a:t>Quercus robur</a:t>
            </a:r>
            <a:r>
              <a:rPr lang="de-DE" sz="1600" dirty="0"/>
              <a:t> und Esche </a:t>
            </a:r>
            <a:r>
              <a:rPr lang="de-DE" sz="1600" i="1" dirty="0"/>
              <a:t>Fraxinus excelsior</a:t>
            </a:r>
            <a:r>
              <a:rPr lang="de-DE" sz="1600" dirty="0"/>
              <a:t>) stammt ausschließlich aus legal geschlagenen Wäldern.</a:t>
            </a:r>
            <a:br>
              <a:rPr lang="de-DE" sz="1600" dirty="0"/>
            </a:br>
            <a:r>
              <a:rPr lang="de-DE" sz="1600" dirty="0"/>
              <a:t>Regionale Beschaffung aus Serbien, Kroatien, Bosnien und Herzegowina sowie Rumänien, mit Schwerpunkt auf dem Morović-Wald.</a:t>
            </a:r>
            <a:br>
              <a:rPr lang="de-DE" sz="1600" dirty="0"/>
            </a:br>
            <a:r>
              <a:rPr lang="de-DE" sz="1600" dirty="0"/>
              <a:t>Langfristige Partnerschaften mit staatlichen Forstbetrieben (Vojvodinašume) gewährleisten eine stabile Versorgung.</a:t>
            </a:r>
            <a:br>
              <a:rPr lang="de-DE" sz="1600" dirty="0"/>
            </a:br>
            <a:r>
              <a:rPr lang="de-DE" sz="1600" dirty="0"/>
              <a:t>Strenge Lieferantenprüfung mit rechtlicher Dokumentation, Einschlagsrechten und kontinuierlicher Überwachung (FSC oder gleichwertige Standards).</a:t>
            </a:r>
            <a:br>
              <a:rPr lang="de-DE" sz="1600" dirty="0"/>
            </a:br>
            <a:r>
              <a:rPr lang="de-DE" sz="1600" dirty="0"/>
              <a:t>Ein umfassendes Rückverfolgbarkeitssystem ermöglicht die lückenlose Nachverfolgung vom Wald bis zum Endprodukt.</a:t>
            </a:r>
            <a:br>
              <a:rPr lang="de-DE" sz="1600" dirty="0"/>
            </a:br>
            <a:r>
              <a:rPr lang="de-DE" sz="1600" dirty="0"/>
              <a:t>Vollständige Übereinstimmung mit EUTR, EUDR, UKTR und dem US-amerikanischen Lacey Act.</a:t>
            </a:r>
            <a:br>
              <a:rPr lang="de-DE" sz="1600" dirty="0"/>
            </a:br>
            <a:r>
              <a:rPr lang="de-DE" sz="1600" dirty="0"/>
              <a:t>Risikominimierung durch diversifizierte Lieferantenbasis, Bevorzugung staatlicher Wälder und regelmäßige Audits.</a:t>
            </a:r>
            <a:br>
              <a:rPr lang="de-DE" sz="1600" dirty="0"/>
            </a:br>
            <a:r>
              <a:rPr lang="de-DE" sz="1600" dirty="0"/>
              <a:t>Starkes Engagement für Nachhaltigkeit durch verantwortungsvolle Beschaffung, Unterstützung der Wiederaufforstung und effiziente Ressourcennutzung.</a:t>
            </a:r>
          </a:p>
          <a:p>
            <a:pPr marL="0" lvl="0" indent="0" defTabSz="914400" eaLnBrk="0" fontAlgn="base" hangingPunct="0">
              <a:spcBef>
                <a:spcPct val="0"/>
              </a:spcBef>
              <a:spcAft>
                <a:spcPct val="0"/>
              </a:spcAft>
              <a:buClrTx/>
              <a:buNone/>
            </a:pP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19467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97A43-70EF-0E84-59F4-AA7390FEED25}"/>
              </a:ext>
            </a:extLst>
          </p:cNvPr>
          <p:cNvSpPr>
            <a:spLocks noGrp="1"/>
          </p:cNvSpPr>
          <p:nvPr>
            <p:ph type="title"/>
          </p:nvPr>
        </p:nvSpPr>
        <p:spPr>
          <a:xfrm>
            <a:off x="1920241" y="624110"/>
            <a:ext cx="9584372" cy="1280890"/>
          </a:xfrm>
        </p:spPr>
        <p:txBody>
          <a:bodyPr/>
          <a:lstStyle/>
          <a:p>
            <a:r>
              <a:rPr lang="en-GB" b="1" dirty="0" err="1"/>
              <a:t>Marktchancen</a:t>
            </a:r>
            <a:r>
              <a:rPr lang="en-GB" b="1" dirty="0"/>
              <a:t> – </a:t>
            </a:r>
            <a:r>
              <a:rPr lang="en-GB" b="1" dirty="0" err="1"/>
              <a:t>Europäische</a:t>
            </a:r>
            <a:r>
              <a:rPr lang="en-GB" b="1" dirty="0"/>
              <a:t> Eiche &amp; </a:t>
            </a:r>
            <a:r>
              <a:rPr lang="en-GB" b="1" dirty="0" err="1"/>
              <a:t>Hartholz</a:t>
            </a:r>
            <a:endParaRPr lang="en-GB" b="1" dirty="0"/>
          </a:p>
        </p:txBody>
      </p:sp>
      <p:sp>
        <p:nvSpPr>
          <p:cNvPr id="4" name="Rectangle 1">
            <a:extLst>
              <a:ext uri="{FF2B5EF4-FFF2-40B4-BE49-F238E27FC236}">
                <a16:creationId xmlns:a16="http://schemas.microsoft.com/office/drawing/2014/main" id="{DF438994-F25F-656C-63B8-FB39D95BEC5C}"/>
              </a:ext>
            </a:extLst>
          </p:cNvPr>
          <p:cNvSpPr>
            <a:spLocks noGrp="1" noChangeArrowheads="1"/>
          </p:cNvSpPr>
          <p:nvPr>
            <p:ph idx="1"/>
          </p:nvPr>
        </p:nvSpPr>
        <p:spPr bwMode="auto">
          <a:xfrm>
            <a:off x="1216152" y="2232642"/>
            <a:ext cx="10387584"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defTabSz="914400" eaLnBrk="0" fontAlgn="base" hangingPunct="0">
              <a:spcBef>
                <a:spcPct val="0"/>
              </a:spcBef>
              <a:spcAft>
                <a:spcPct val="0"/>
              </a:spcAft>
              <a:buClrTx/>
              <a:buNone/>
            </a:pPr>
            <a:r>
              <a:rPr lang="de-DE" sz="2000" dirty="0"/>
              <a:t>Starke globale Nachfrage nach hochwertiger Eiche und Esche in der Möbel-, Innenausbau- und Industriebranche.</a:t>
            </a:r>
            <a:br>
              <a:rPr lang="de-DE" sz="2000" dirty="0"/>
            </a:br>
            <a:r>
              <a:rPr lang="de-DE" sz="2000" dirty="0"/>
              <a:t>Begrenzte Verfügbarkeit von slavonischer Eiche macht sie zu einer Premiumressource.</a:t>
            </a:r>
            <a:br>
              <a:rPr lang="de-DE" sz="2000" dirty="0"/>
            </a:br>
            <a:r>
              <a:rPr lang="de-DE" sz="2000" dirty="0"/>
              <a:t>Südosteuropa ist eine strategisch wichtige Region für hochwertiges Hartholz.</a:t>
            </a:r>
            <a:br>
              <a:rPr lang="de-DE" sz="2000" dirty="0"/>
            </a:br>
            <a:r>
              <a:rPr lang="de-DE" sz="2000" dirty="0"/>
              <a:t>Zunehmende regulatorische Anforderungen (EUDR, ESG) begünstigen vollständig konforme und rückverfolgbare Lieferanten.</a:t>
            </a:r>
            <a:br>
              <a:rPr lang="de-DE" sz="2000" dirty="0"/>
            </a:br>
            <a:r>
              <a:rPr lang="de-DE" sz="2000" dirty="0"/>
              <a:t>Stabile langfristige Nachfrage in mehreren Industrien sorgt für robuste Marktgrundlagen.</a:t>
            </a:r>
            <a:br>
              <a:rPr lang="de-DE" sz="2000" dirty="0"/>
            </a:br>
            <a:r>
              <a:rPr lang="de-DE" sz="2000" dirty="0"/>
              <a:t>Fragmentierte Angebotsstruktur schafft Chancen für zuverlässige und skalierbare Produzenten.</a:t>
            </a:r>
          </a:p>
          <a:p>
            <a:pPr marL="0" lvl="0" indent="0" defTabSz="914400" eaLnBrk="0" fontAlgn="base" hangingPunct="0">
              <a:spcBef>
                <a:spcPct val="0"/>
              </a:spcBef>
              <a:spcAft>
                <a:spcPct val="0"/>
              </a:spcAft>
              <a:buClrTx/>
              <a:buNone/>
            </a:pP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615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B0443-5B9C-1C5A-BC4D-9756F97B19B0}"/>
              </a:ext>
            </a:extLst>
          </p:cNvPr>
          <p:cNvSpPr>
            <a:spLocks noGrp="1"/>
          </p:cNvSpPr>
          <p:nvPr>
            <p:ph type="title"/>
          </p:nvPr>
        </p:nvSpPr>
        <p:spPr>
          <a:xfrm>
            <a:off x="1664208" y="446087"/>
            <a:ext cx="4430203" cy="1289319"/>
          </a:xfrm>
        </p:spPr>
        <p:txBody>
          <a:bodyPr/>
          <a:lstStyle/>
          <a:p>
            <a:r>
              <a:rPr lang="de-DE" b="1" dirty="0"/>
              <a:t>Strategischer Hub – Zugang zu Rohstoffen &amp; Export</a:t>
            </a:r>
            <a:endParaRPr lang="en-GB" b="1" dirty="0"/>
          </a:p>
        </p:txBody>
      </p:sp>
      <p:pic>
        <p:nvPicPr>
          <p:cNvPr id="7" name="Content Placeholder 6">
            <a:extLst>
              <a:ext uri="{FF2B5EF4-FFF2-40B4-BE49-F238E27FC236}">
                <a16:creationId xmlns:a16="http://schemas.microsoft.com/office/drawing/2014/main" id="{6E18DDE4-12B8-CA44-D2A1-868854FFF40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71486" y="1887688"/>
            <a:ext cx="6057284" cy="4010192"/>
          </a:xfrm>
        </p:spPr>
      </p:pic>
      <p:sp>
        <p:nvSpPr>
          <p:cNvPr id="5" name="Rectangle 1">
            <a:extLst>
              <a:ext uri="{FF2B5EF4-FFF2-40B4-BE49-F238E27FC236}">
                <a16:creationId xmlns:a16="http://schemas.microsoft.com/office/drawing/2014/main" id="{9FE4A7CB-E3D1-DCFD-C2BC-CAF77EAE60A5}"/>
              </a:ext>
            </a:extLst>
          </p:cNvPr>
          <p:cNvSpPr>
            <a:spLocks noGrp="1" noChangeArrowheads="1"/>
          </p:cNvSpPr>
          <p:nvPr>
            <p:ph type="body" sz="half" idx="2"/>
          </p:nvPr>
        </p:nvSpPr>
        <p:spPr bwMode="auto">
          <a:xfrm>
            <a:off x="575036" y="2108488"/>
            <a:ext cx="5519376"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spcBef>
                <a:spcPct val="0"/>
              </a:spcBef>
              <a:spcAft>
                <a:spcPct val="0"/>
              </a:spcAft>
              <a:buClrTx/>
            </a:pPr>
            <a:r>
              <a:rPr lang="de-DE" sz="1800" dirty="0"/>
              <a:t>Gelegen in der Region Srem (Serbien), nahe Belgrad — ein wichtiger logistischer Knotenpunkt.</a:t>
            </a:r>
            <a:br>
              <a:rPr lang="de-DE" sz="1800" dirty="0"/>
            </a:br>
            <a:r>
              <a:rPr lang="de-DE" sz="1800" dirty="0"/>
              <a:t>35 Minuten zum internationalen Flughafen Belgrad</a:t>
            </a:r>
            <a:br>
              <a:rPr lang="de-DE" sz="1800" dirty="0"/>
            </a:br>
            <a:r>
              <a:rPr lang="de-DE" sz="1800" dirty="0"/>
              <a:t>10 Minuten zu den wichtigsten europäischen Autobahnen (E-70, E-75)</a:t>
            </a:r>
            <a:br>
              <a:rPr lang="de-DE" sz="1800" dirty="0"/>
            </a:br>
            <a:r>
              <a:rPr lang="de-DE" sz="1800" dirty="0"/>
              <a:t>In unmittelbarer Nähe zum Bahn- und Zollterminal in Inđija</a:t>
            </a:r>
            <a:br>
              <a:rPr lang="de-DE" sz="1800" dirty="0"/>
            </a:br>
            <a:r>
              <a:rPr lang="de-DE" sz="1800" dirty="0"/>
              <a:t>Direkter Zugang zu zentralen Beschaffungsgebieten: Morović-Wald und Spačva-Becken</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09793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4578C-8C5D-89E9-F03A-491F3D47E184}"/>
              </a:ext>
            </a:extLst>
          </p:cNvPr>
          <p:cNvSpPr>
            <a:spLocks noGrp="1"/>
          </p:cNvSpPr>
          <p:nvPr>
            <p:ph type="title"/>
          </p:nvPr>
        </p:nvSpPr>
        <p:spPr>
          <a:xfrm>
            <a:off x="2286000" y="624110"/>
            <a:ext cx="9218611" cy="1280890"/>
          </a:xfrm>
        </p:spPr>
        <p:txBody>
          <a:bodyPr/>
          <a:lstStyle/>
          <a:p>
            <a:r>
              <a:rPr lang="en-GB" b="1" dirty="0" err="1"/>
              <a:t>Kundenportfolio</a:t>
            </a:r>
            <a:r>
              <a:rPr lang="en-GB" b="1" dirty="0"/>
              <a:t> &amp; </a:t>
            </a:r>
            <a:r>
              <a:rPr lang="en-GB" b="1" dirty="0" err="1"/>
              <a:t>Referenzen</a:t>
            </a:r>
            <a:endParaRPr lang="en-GB" b="1" dirty="0"/>
          </a:p>
        </p:txBody>
      </p:sp>
      <p:pic>
        <p:nvPicPr>
          <p:cNvPr id="4" name="Picture 3">
            <a:extLst>
              <a:ext uri="{FF2B5EF4-FFF2-40B4-BE49-F238E27FC236}">
                <a16:creationId xmlns:a16="http://schemas.microsoft.com/office/drawing/2014/main" id="{1D13049C-03EC-1A9E-BD3C-700D4C2518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2908" y="1838896"/>
            <a:ext cx="4629150" cy="990600"/>
          </a:xfrm>
          <a:prstGeom prst="rect">
            <a:avLst/>
          </a:prstGeom>
        </p:spPr>
      </p:pic>
      <p:pic>
        <p:nvPicPr>
          <p:cNvPr id="6" name="Picture 5">
            <a:extLst>
              <a:ext uri="{FF2B5EF4-FFF2-40B4-BE49-F238E27FC236}">
                <a16:creationId xmlns:a16="http://schemas.microsoft.com/office/drawing/2014/main" id="{A3F3C588-11D9-0644-A9D5-641CD44AA8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4352" y="3004057"/>
            <a:ext cx="3551936" cy="2131162"/>
          </a:xfrm>
          <a:prstGeom prst="rect">
            <a:avLst/>
          </a:prstGeom>
        </p:spPr>
      </p:pic>
      <p:pic>
        <p:nvPicPr>
          <p:cNvPr id="8" name="Picture 7">
            <a:extLst>
              <a:ext uri="{FF2B5EF4-FFF2-40B4-BE49-F238E27FC236}">
                <a16:creationId xmlns:a16="http://schemas.microsoft.com/office/drawing/2014/main" id="{596CB74C-9FF0-FA56-6A20-19C6C5C1F0E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44056" y="1880044"/>
            <a:ext cx="4114800" cy="1114425"/>
          </a:xfrm>
          <a:prstGeom prst="rect">
            <a:avLst/>
          </a:prstGeom>
        </p:spPr>
      </p:pic>
      <p:pic>
        <p:nvPicPr>
          <p:cNvPr id="10" name="Picture 9">
            <a:extLst>
              <a:ext uri="{FF2B5EF4-FFF2-40B4-BE49-F238E27FC236}">
                <a16:creationId xmlns:a16="http://schemas.microsoft.com/office/drawing/2014/main" id="{9B0BB53B-F231-8CCE-9625-E74B0ABB19D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4352" y="5446941"/>
            <a:ext cx="3752850" cy="1219200"/>
          </a:xfrm>
          <a:prstGeom prst="rect">
            <a:avLst/>
          </a:prstGeom>
        </p:spPr>
      </p:pic>
      <p:pic>
        <p:nvPicPr>
          <p:cNvPr id="14" name="Picture 13">
            <a:extLst>
              <a:ext uri="{FF2B5EF4-FFF2-40B4-BE49-F238E27FC236}">
                <a16:creationId xmlns:a16="http://schemas.microsoft.com/office/drawing/2014/main" id="{1100FEA4-1C7C-EA20-1967-64C81807BB2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8362" y="3160934"/>
            <a:ext cx="3197352" cy="3197352"/>
          </a:xfrm>
          <a:prstGeom prst="rect">
            <a:avLst/>
          </a:prstGeom>
        </p:spPr>
      </p:pic>
      <p:pic>
        <p:nvPicPr>
          <p:cNvPr id="16" name="Picture 15">
            <a:extLst>
              <a:ext uri="{FF2B5EF4-FFF2-40B4-BE49-F238E27FC236}">
                <a16:creationId xmlns:a16="http://schemas.microsoft.com/office/drawing/2014/main" id="{4515AB64-3265-6E7B-4730-0F1249966EA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976873" y="3325369"/>
            <a:ext cx="4057683" cy="1076325"/>
          </a:xfrm>
          <a:prstGeom prst="rect">
            <a:avLst/>
          </a:prstGeom>
        </p:spPr>
      </p:pic>
      <p:sp>
        <p:nvSpPr>
          <p:cNvPr id="24" name="Rectangle 23">
            <a:extLst>
              <a:ext uri="{FF2B5EF4-FFF2-40B4-BE49-F238E27FC236}">
                <a16:creationId xmlns:a16="http://schemas.microsoft.com/office/drawing/2014/main" id="{B3D0B749-C9B6-8952-B38C-37F37F2FE8B7}"/>
              </a:ext>
            </a:extLst>
          </p:cNvPr>
          <p:cNvSpPr/>
          <p:nvPr/>
        </p:nvSpPr>
        <p:spPr>
          <a:xfrm>
            <a:off x="7976873" y="4401693"/>
            <a:ext cx="4057684" cy="1754326"/>
          </a:xfrm>
          <a:prstGeom prst="rect">
            <a:avLst/>
          </a:prstGeom>
          <a:noFill/>
        </p:spPr>
        <p:txBody>
          <a:bodyPr wrap="square" lIns="91440" tIns="45720" rIns="91440" bIns="45720">
            <a:spAutoFit/>
          </a:bodyPr>
          <a:lstStyle/>
          <a:p>
            <a:pPr algn="ctr"/>
            <a:r>
              <a:rPr lang="en-GB" sz="36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Mitglied</a:t>
            </a:r>
            <a:r>
              <a:rPr lang="en-GB"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von FORDAQ (Bronze-Level)</a:t>
            </a:r>
            <a:endParaRPr lang="en-GB" sz="36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445967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825BD-F579-E4CE-40DD-8BEB5D662A3B}"/>
              </a:ext>
            </a:extLst>
          </p:cNvPr>
          <p:cNvSpPr>
            <a:spLocks noGrp="1"/>
          </p:cNvSpPr>
          <p:nvPr>
            <p:ph type="title"/>
          </p:nvPr>
        </p:nvSpPr>
        <p:spPr>
          <a:xfrm>
            <a:off x="2487169" y="429768"/>
            <a:ext cx="9017444" cy="1475232"/>
          </a:xfrm>
        </p:spPr>
        <p:txBody>
          <a:bodyPr/>
          <a:lstStyle/>
          <a:p>
            <a:r>
              <a:rPr lang="en-GB" b="1" dirty="0" err="1"/>
              <a:t>Kontakt</a:t>
            </a:r>
            <a:r>
              <a:rPr lang="en-GB" b="1" dirty="0"/>
              <a:t> &amp; </a:t>
            </a:r>
            <a:r>
              <a:rPr lang="en-GB" b="1" dirty="0" err="1"/>
              <a:t>Unternehmensdaten</a:t>
            </a:r>
            <a:endParaRPr lang="en-GB" b="1" dirty="0"/>
          </a:p>
        </p:txBody>
      </p:sp>
      <p:sp>
        <p:nvSpPr>
          <p:cNvPr id="4" name="Rectangle 1">
            <a:extLst>
              <a:ext uri="{FF2B5EF4-FFF2-40B4-BE49-F238E27FC236}">
                <a16:creationId xmlns:a16="http://schemas.microsoft.com/office/drawing/2014/main" id="{72EDCA60-6E77-72E5-F549-915CA4189A01}"/>
              </a:ext>
            </a:extLst>
          </p:cNvPr>
          <p:cNvSpPr>
            <a:spLocks noGrp="1" noChangeArrowheads="1"/>
          </p:cNvSpPr>
          <p:nvPr>
            <p:ph idx="1"/>
          </p:nvPr>
        </p:nvSpPr>
        <p:spPr bwMode="auto">
          <a:xfrm>
            <a:off x="1737360" y="1295523"/>
            <a:ext cx="10454640" cy="5539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sz="1600" dirty="0"/>
              <a:t>QUERCUS PARKET – </a:t>
            </a:r>
            <a:r>
              <a:rPr lang="en-GB" sz="1600" dirty="0" err="1"/>
              <a:t>Einzelunternehmen</a:t>
            </a:r>
            <a:br>
              <a:rPr lang="en-GB" sz="1600" dirty="0"/>
            </a:br>
            <a:r>
              <a:rPr lang="en-GB" sz="1600" dirty="0" err="1"/>
              <a:t>Adresse</a:t>
            </a:r>
            <a:r>
              <a:rPr lang="en-GB" sz="1600" dirty="0"/>
              <a:t>:</a:t>
            </a:r>
            <a:br>
              <a:rPr lang="en-GB" sz="1600" dirty="0"/>
            </a:br>
            <a:r>
              <a:rPr lang="en-GB" sz="1600" dirty="0"/>
              <a:t>Nikole </a:t>
            </a:r>
            <a:r>
              <a:rPr lang="en-GB" sz="1600" dirty="0" err="1"/>
              <a:t>Tesle</a:t>
            </a:r>
            <a:r>
              <a:rPr lang="en-GB" sz="1600" dirty="0"/>
              <a:t> 137, 22321 </a:t>
            </a:r>
            <a:r>
              <a:rPr lang="en-GB" sz="1600" dirty="0" err="1"/>
              <a:t>Ljukovo</a:t>
            </a:r>
            <a:r>
              <a:rPr lang="en-GB" sz="1600" dirty="0"/>
              <a:t>, Serbien</a:t>
            </a:r>
          </a:p>
          <a:p>
            <a:r>
              <a:rPr lang="en-GB" sz="1600" dirty="0" err="1"/>
              <a:t>Kontakt</a:t>
            </a:r>
            <a:r>
              <a:rPr lang="en-GB" sz="1600" dirty="0"/>
              <a:t>:</a:t>
            </a:r>
            <a:br>
              <a:rPr lang="en-GB" sz="1600" dirty="0"/>
            </a:br>
            <a:r>
              <a:rPr lang="en-GB" sz="1600" dirty="0"/>
              <a:t>E-Mail: quercus.parket@gmail.com</a:t>
            </a:r>
            <a:br>
              <a:rPr lang="en-GB" sz="1600" dirty="0"/>
            </a:br>
            <a:r>
              <a:rPr lang="en-GB" sz="1600" dirty="0" err="1"/>
              <a:t>Telefon</a:t>
            </a:r>
            <a:r>
              <a:rPr lang="en-GB" sz="1600" dirty="0"/>
              <a:t>: +381 22 58 77 50</a:t>
            </a:r>
          </a:p>
          <a:p>
            <a:r>
              <a:rPr lang="en-GB" sz="1600" dirty="0" err="1"/>
              <a:t>Öffnungszeiten</a:t>
            </a:r>
            <a:r>
              <a:rPr lang="en-GB" sz="1600" dirty="0"/>
              <a:t>:</a:t>
            </a:r>
            <a:br>
              <a:rPr lang="en-GB" sz="1600" dirty="0"/>
            </a:br>
            <a:r>
              <a:rPr lang="en-GB" sz="1600" dirty="0"/>
              <a:t>Montag – Freitag | 07:00 – 15:00</a:t>
            </a:r>
          </a:p>
          <a:p>
            <a:r>
              <a:rPr lang="en-GB" sz="1600" dirty="0" err="1"/>
              <a:t>Unternehmensinformationen</a:t>
            </a:r>
            <a:r>
              <a:rPr lang="en-GB" sz="1600" dirty="0"/>
              <a:t>:</a:t>
            </a:r>
            <a:br>
              <a:rPr lang="en-GB" sz="1600" dirty="0"/>
            </a:br>
            <a:r>
              <a:rPr lang="en-GB" sz="1600" dirty="0" err="1"/>
              <a:t>Steuernummer</a:t>
            </a:r>
            <a:r>
              <a:rPr lang="en-GB" sz="1600" dirty="0"/>
              <a:t> (PIB): 106197782</a:t>
            </a:r>
            <a:br>
              <a:rPr lang="en-GB" sz="1600" dirty="0"/>
            </a:br>
            <a:r>
              <a:rPr lang="en-GB" sz="1600" dirty="0" err="1"/>
              <a:t>Registrierungsnummer</a:t>
            </a:r>
            <a:r>
              <a:rPr lang="en-GB" sz="1600" dirty="0"/>
              <a:t>: 61620117</a:t>
            </a:r>
          </a:p>
          <a:p>
            <a:r>
              <a:rPr lang="en-GB" sz="1600" dirty="0" err="1"/>
              <a:t>Bankverbindung</a:t>
            </a:r>
            <a:r>
              <a:rPr lang="en-GB" sz="1600" dirty="0"/>
              <a:t>:</a:t>
            </a:r>
            <a:br>
              <a:rPr lang="en-GB" sz="1600" dirty="0"/>
            </a:br>
            <a:r>
              <a:rPr lang="en-GB" sz="1600" dirty="0"/>
              <a:t>OTP Bank Serbia (Novi Sad)</a:t>
            </a:r>
            <a:br>
              <a:rPr lang="en-GB" sz="1600" dirty="0"/>
            </a:br>
            <a:r>
              <a:rPr lang="en-GB" sz="1600" dirty="0"/>
              <a:t>IBAN: RS35 3259 6015 0046 8686 36</a:t>
            </a:r>
            <a:br>
              <a:rPr lang="en-GB" sz="1600" dirty="0"/>
            </a:br>
            <a:r>
              <a:rPr lang="en-GB" sz="1600" dirty="0"/>
              <a:t>SWIFT: OTPVRS22</a:t>
            </a:r>
          </a:p>
          <a:p>
            <a:r>
              <a:rPr lang="en-GB" sz="1600" dirty="0" err="1"/>
              <a:t>Standort</a:t>
            </a:r>
            <a:r>
              <a:rPr lang="en-GB" sz="1600" dirty="0"/>
              <a:t>:</a:t>
            </a:r>
            <a:br>
              <a:rPr lang="en-GB" sz="1600" dirty="0"/>
            </a:br>
            <a:r>
              <a:rPr lang="en-GB" sz="1600" dirty="0" err="1"/>
              <a:t>Sägewerk</a:t>
            </a:r>
            <a:r>
              <a:rPr lang="en-GB" sz="1600" dirty="0"/>
              <a:t> „</a:t>
            </a:r>
            <a:r>
              <a:rPr lang="en-GB" sz="1600" dirty="0" err="1"/>
              <a:t>Strela</a:t>
            </a:r>
            <a:r>
              <a:rPr lang="en-GB" sz="1600" dirty="0"/>
              <a:t>“ – Quercus </a:t>
            </a:r>
            <a:r>
              <a:rPr lang="en-GB" sz="1600" dirty="0" err="1"/>
              <a:t>Parket</a:t>
            </a:r>
            <a:endParaRPr lang="en-GB" sz="1600" dirty="0"/>
          </a:p>
          <a:p>
            <a:r>
              <a:rPr lang="en-GB" sz="1600" dirty="0"/>
              <a:t>FSC-</a:t>
            </a:r>
            <a:r>
              <a:rPr lang="en-GB" sz="1600" dirty="0" err="1"/>
              <a:t>Lizenz</a:t>
            </a:r>
            <a:r>
              <a:rPr lang="en-GB" sz="1600" dirty="0"/>
              <a:t>: C214521</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2624190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77</TotalTime>
  <Words>873</Words>
  <Application>Microsoft Office PowerPoint</Application>
  <PresentationFormat>Widescreen</PresentationFormat>
  <Paragraphs>32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Wingdings 3</vt:lpstr>
      <vt:lpstr>Wisp</vt:lpstr>
      <vt:lpstr>PowerPoint Presentation</vt:lpstr>
      <vt:lpstr>Einführung</vt:lpstr>
      <vt:lpstr>Historie</vt:lpstr>
      <vt:lpstr>Schlüsselfertige Hartholzverarbeitungsanlage</vt:lpstr>
      <vt:lpstr>Beschaffung, Compliance &amp; Rückverfolgbarkeit</vt:lpstr>
      <vt:lpstr>Marktchancen – Europäische Eiche &amp; Hartholz</vt:lpstr>
      <vt:lpstr>Strategischer Hub – Zugang zu Rohstoffen &amp; Export</vt:lpstr>
      <vt:lpstr>Kundenportfolio &amp; Referenzen</vt:lpstr>
      <vt:lpstr>Kontakt &amp; Unternehmensdaten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Goran Nisevic</dc:creator>
  <cp:lastModifiedBy>Goran Nisevic</cp:lastModifiedBy>
  <cp:revision>24</cp:revision>
  <dcterms:created xsi:type="dcterms:W3CDTF">2026-03-27T12:34:22Z</dcterms:created>
  <dcterms:modified xsi:type="dcterms:W3CDTF">2026-03-28T11:52:37Z</dcterms:modified>
</cp:coreProperties>
</file>